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7" r:id="rId5"/>
    <p:sldId id="259" r:id="rId6"/>
    <p:sldId id="261" r:id="rId7"/>
    <p:sldId id="260" r:id="rId8"/>
    <p:sldId id="268" r:id="rId9"/>
    <p:sldId id="269" r:id="rId10"/>
    <p:sldId id="270" r:id="rId1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FDD"/>
    <a:srgbClr val="FFCC00"/>
    <a:srgbClr val="9BC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79" d="100"/>
          <a:sy n="79" d="100"/>
        </p:scale>
        <p:origin x="120"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224C50BF-FCDD-4AF6-9D93-4EACBCE549F8}" type="datetimeFigureOut">
              <a:rPr lang="nl-NL" smtClean="0"/>
              <a:t>17-11-2016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3768773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24C50BF-FCDD-4AF6-9D93-4EACBCE549F8}" type="datetimeFigureOut">
              <a:rPr lang="nl-NL" smtClean="0"/>
              <a:t>17-11-2016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573916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24C50BF-FCDD-4AF6-9D93-4EACBCE549F8}" type="datetimeFigureOut">
              <a:rPr lang="nl-NL" smtClean="0"/>
              <a:t>17-11-2016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114026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224C50BF-FCDD-4AF6-9D93-4EACBCE549F8}" type="datetimeFigureOut">
              <a:rPr lang="nl-NL" smtClean="0"/>
              <a:t>17-11-2016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61784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Tekststijl van het model bewerken</a:t>
            </a:r>
          </a:p>
        </p:txBody>
      </p:sp>
      <p:sp>
        <p:nvSpPr>
          <p:cNvPr id="4" name="Tijdelijke aanduiding voor datum 3"/>
          <p:cNvSpPr>
            <a:spLocks noGrp="1"/>
          </p:cNvSpPr>
          <p:nvPr>
            <p:ph type="dt" sz="half" idx="10"/>
          </p:nvPr>
        </p:nvSpPr>
        <p:spPr/>
        <p:txBody>
          <a:bodyPr/>
          <a:lstStyle/>
          <a:p>
            <a:fld id="{224C50BF-FCDD-4AF6-9D93-4EACBCE549F8}" type="datetimeFigureOut">
              <a:rPr lang="nl-NL" smtClean="0"/>
              <a:t>17-11-2016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131140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224C50BF-FCDD-4AF6-9D93-4EACBCE549F8}" type="datetimeFigureOut">
              <a:rPr lang="nl-NL" smtClean="0"/>
              <a:t>17-11-2016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2233079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224C50BF-FCDD-4AF6-9D93-4EACBCE549F8}" type="datetimeFigureOut">
              <a:rPr lang="nl-NL" smtClean="0"/>
              <a:t>17-11-2016</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254412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224C50BF-FCDD-4AF6-9D93-4EACBCE549F8}" type="datetimeFigureOut">
              <a:rPr lang="nl-NL" smtClean="0"/>
              <a:t>17-11-2016</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111659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24C50BF-FCDD-4AF6-9D93-4EACBCE549F8}" type="datetimeFigureOut">
              <a:rPr lang="nl-NL" smtClean="0"/>
              <a:t>17-11-2016</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2527921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224C50BF-FCDD-4AF6-9D93-4EACBCE549F8}" type="datetimeFigureOut">
              <a:rPr lang="nl-NL" smtClean="0"/>
              <a:t>17-11-2016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1263274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Tekststijl van het model bewerken</a:t>
            </a:r>
          </a:p>
        </p:txBody>
      </p:sp>
      <p:sp>
        <p:nvSpPr>
          <p:cNvPr id="5" name="Tijdelijke aanduiding voor datum 4"/>
          <p:cNvSpPr>
            <a:spLocks noGrp="1"/>
          </p:cNvSpPr>
          <p:nvPr>
            <p:ph type="dt" sz="half" idx="10"/>
          </p:nvPr>
        </p:nvSpPr>
        <p:spPr/>
        <p:txBody>
          <a:bodyPr/>
          <a:lstStyle/>
          <a:p>
            <a:fld id="{224C50BF-FCDD-4AF6-9D93-4EACBCE549F8}" type="datetimeFigureOut">
              <a:rPr lang="nl-NL" smtClean="0"/>
              <a:t>17-11-2016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4295361C-7BC5-4F6F-9118-B32217C77A45}" type="slidenum">
              <a:rPr lang="nl-NL" smtClean="0"/>
              <a:t>‹nr.›</a:t>
            </a:fld>
            <a:endParaRPr lang="nl-NL"/>
          </a:p>
        </p:txBody>
      </p:sp>
    </p:spTree>
    <p:extLst>
      <p:ext uri="{BB962C8B-B14F-4D97-AF65-F5344CB8AC3E}">
        <p14:creationId xmlns:p14="http://schemas.microsoft.com/office/powerpoint/2010/main" val="218636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C50BF-FCDD-4AF6-9D93-4EACBCE549F8}" type="datetimeFigureOut">
              <a:rPr lang="nl-NL" smtClean="0"/>
              <a:t>17-11-2016</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5361C-7BC5-4F6F-9118-B32217C77A45}" type="slidenum">
              <a:rPr lang="nl-NL" smtClean="0"/>
              <a:t>‹nr.›</a:t>
            </a:fld>
            <a:endParaRPr lang="nl-NL"/>
          </a:p>
        </p:txBody>
      </p:sp>
    </p:spTree>
    <p:extLst>
      <p:ext uri="{BB962C8B-B14F-4D97-AF65-F5344CB8AC3E}">
        <p14:creationId xmlns:p14="http://schemas.microsoft.com/office/powerpoint/2010/main" val="338779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328633" cy="8219089"/>
          </a:xfrm>
          <a:prstGeom prst="rect">
            <a:avLst/>
          </a:prstGeom>
        </p:spPr>
      </p:pic>
      <p:sp>
        <p:nvSpPr>
          <p:cNvPr id="8" name="Stroomdiagram: Handmatige invoer 7"/>
          <p:cNvSpPr/>
          <p:nvPr/>
        </p:nvSpPr>
        <p:spPr>
          <a:xfrm rot="10800000">
            <a:off x="0" y="4840886"/>
            <a:ext cx="12328633" cy="2114550"/>
          </a:xfrm>
          <a:prstGeom prst="flowChartManualInput">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9" name="Tekstvak 8"/>
          <p:cNvSpPr txBox="1"/>
          <p:nvPr/>
        </p:nvSpPr>
        <p:spPr>
          <a:xfrm flipH="1">
            <a:off x="380864" y="5106142"/>
            <a:ext cx="4775666" cy="769441"/>
          </a:xfrm>
          <a:prstGeom prst="rect">
            <a:avLst/>
          </a:prstGeom>
          <a:noFill/>
        </p:spPr>
        <p:txBody>
          <a:bodyPr wrap="none" rtlCol="0">
            <a:spAutoFit/>
          </a:bodyPr>
          <a:lstStyle/>
          <a:p>
            <a:r>
              <a:rPr lang="nl-NL" sz="4400" dirty="0" smtClean="0">
                <a:solidFill>
                  <a:schemeClr val="bg1"/>
                </a:solidFill>
                <a:latin typeface="Diavlo Bold" panose="02000000000000000000" pitchFamily="50" charset="0"/>
              </a:rPr>
              <a:t>Amadeus Lyceum</a:t>
            </a:r>
            <a:endParaRPr lang="nl-NL" sz="4400" dirty="0">
              <a:solidFill>
                <a:schemeClr val="bg1"/>
              </a:solidFill>
              <a:latin typeface="Diavlo Bold" panose="02000000000000000000" pitchFamily="50" charset="0"/>
            </a:endParaRPr>
          </a:p>
        </p:txBody>
      </p:sp>
      <p:sp>
        <p:nvSpPr>
          <p:cNvPr id="10" name="Tekstvak 9"/>
          <p:cNvSpPr txBox="1"/>
          <p:nvPr/>
        </p:nvSpPr>
        <p:spPr>
          <a:xfrm flipH="1">
            <a:off x="374197" y="5806468"/>
            <a:ext cx="11906691" cy="400110"/>
          </a:xfrm>
          <a:prstGeom prst="rect">
            <a:avLst/>
          </a:prstGeom>
          <a:noFill/>
        </p:spPr>
        <p:txBody>
          <a:bodyPr wrap="square" rtlCol="0">
            <a:spAutoFit/>
          </a:bodyPr>
          <a:lstStyle/>
          <a:p>
            <a:r>
              <a:rPr lang="nl-NL" sz="2000" dirty="0" smtClean="0">
                <a:solidFill>
                  <a:schemeClr val="bg1"/>
                </a:solidFill>
                <a:latin typeface="Diavlo Bold" panose="02000000000000000000" pitchFamily="50" charset="0"/>
              </a:rPr>
              <a:t>Wij zijn een Nelson school </a:t>
            </a:r>
            <a:endParaRPr lang="nl-NL" sz="2000" dirty="0">
              <a:solidFill>
                <a:schemeClr val="bg1"/>
              </a:solidFill>
              <a:latin typeface="Diavlo Bold" panose="02000000000000000000" pitchFamily="50" charset="0"/>
            </a:endParaRPr>
          </a:p>
        </p:txBody>
      </p:sp>
      <p:sp>
        <p:nvSpPr>
          <p:cNvPr id="3" name="Rechthoekige driehoek 2"/>
          <p:cNvSpPr/>
          <p:nvPr/>
        </p:nvSpPr>
        <p:spPr>
          <a:xfrm flipH="1">
            <a:off x="-218134" y="6041037"/>
            <a:ext cx="12546767" cy="899409"/>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1970" y="6204741"/>
            <a:ext cx="1981173" cy="743202"/>
          </a:xfrm>
          <a:prstGeom prst="rect">
            <a:avLst/>
          </a:prstGeom>
        </p:spPr>
      </p:pic>
    </p:spTree>
    <p:extLst>
      <p:ext uri="{BB962C8B-B14F-4D97-AF65-F5344CB8AC3E}">
        <p14:creationId xmlns:p14="http://schemas.microsoft.com/office/powerpoint/2010/main" val="256205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867" y="-1643911"/>
            <a:ext cx="12752867" cy="8501911"/>
          </a:xfrm>
          <a:prstGeom prst="rect">
            <a:avLst/>
          </a:prstGeom>
        </p:spPr>
      </p:pic>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r="44011"/>
          <a:stretch/>
        </p:blipFill>
        <p:spPr>
          <a:xfrm>
            <a:off x="-224889" y="733647"/>
            <a:ext cx="6826102" cy="8592094"/>
          </a:xfrm>
          <a:prstGeom prst="rect">
            <a:avLst/>
          </a:prstGeom>
        </p:spPr>
      </p:pic>
      <p:sp>
        <p:nvSpPr>
          <p:cNvPr id="5" name="Rechthoek 4"/>
          <p:cNvSpPr/>
          <p:nvPr/>
        </p:nvSpPr>
        <p:spPr>
          <a:xfrm>
            <a:off x="7383758" y="3420439"/>
            <a:ext cx="4250585" cy="2974003"/>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7524810" y="3507056"/>
            <a:ext cx="3971600" cy="2800767"/>
          </a:xfrm>
          <a:prstGeom prst="rect">
            <a:avLst/>
          </a:prstGeom>
          <a:noFill/>
        </p:spPr>
        <p:txBody>
          <a:bodyPr wrap="none" rtlCol="0">
            <a:spAutoFit/>
          </a:bodyPr>
          <a:lstStyle/>
          <a:p>
            <a:r>
              <a:rPr lang="nl-NL" sz="3200" dirty="0" smtClean="0">
                <a:solidFill>
                  <a:schemeClr val="bg1"/>
                </a:solidFill>
                <a:latin typeface="Diavlo Bold" panose="02000000000000000000" pitchFamily="50" charset="0"/>
              </a:rPr>
              <a:t>Talent en verbinding</a:t>
            </a:r>
          </a:p>
          <a:p>
            <a:endParaRPr lang="nl-NL" sz="1600" dirty="0" smtClean="0">
              <a:solidFill>
                <a:schemeClr val="bg1"/>
              </a:solidFill>
              <a:latin typeface="Diavlo Bold" panose="02000000000000000000" pitchFamily="50" charset="0"/>
            </a:endParaRPr>
          </a:p>
          <a:p>
            <a:r>
              <a:rPr lang="nl-NL" sz="3200" dirty="0" smtClean="0">
                <a:solidFill>
                  <a:schemeClr val="bg1"/>
                </a:solidFill>
                <a:latin typeface="Diavlo Bold" panose="02000000000000000000" pitchFamily="50" charset="0"/>
              </a:rPr>
              <a:t>Doen</a:t>
            </a:r>
          </a:p>
          <a:p>
            <a:r>
              <a:rPr lang="nl-NL" sz="3200" dirty="0">
                <a:solidFill>
                  <a:schemeClr val="bg1"/>
                </a:solidFill>
                <a:latin typeface="Diavlo Bold" panose="02000000000000000000" pitchFamily="50" charset="0"/>
              </a:rPr>
              <a:t>k</a:t>
            </a:r>
            <a:r>
              <a:rPr lang="nl-NL" sz="3200" dirty="0" smtClean="0">
                <a:solidFill>
                  <a:schemeClr val="bg1"/>
                </a:solidFill>
                <a:latin typeface="Diavlo Bold" panose="02000000000000000000" pitchFamily="50" charset="0"/>
              </a:rPr>
              <a:t>unnen we alles</a:t>
            </a:r>
          </a:p>
          <a:p>
            <a:r>
              <a:rPr lang="nl-NL" sz="3200" dirty="0">
                <a:solidFill>
                  <a:schemeClr val="bg1"/>
                </a:solidFill>
                <a:latin typeface="Diavlo Bold" panose="02000000000000000000" pitchFamily="50" charset="0"/>
              </a:rPr>
              <a:t>m</a:t>
            </a:r>
            <a:r>
              <a:rPr lang="nl-NL" sz="3200" dirty="0" smtClean="0">
                <a:solidFill>
                  <a:schemeClr val="bg1"/>
                </a:solidFill>
                <a:latin typeface="Diavlo Bold" panose="02000000000000000000" pitchFamily="50" charset="0"/>
              </a:rPr>
              <a:t>aar </a:t>
            </a:r>
          </a:p>
          <a:p>
            <a:r>
              <a:rPr lang="nl-NL" sz="3200" dirty="0">
                <a:solidFill>
                  <a:schemeClr val="bg1"/>
                </a:solidFill>
                <a:latin typeface="Diavlo Bold" panose="02000000000000000000" pitchFamily="50" charset="0"/>
              </a:rPr>
              <a:t>a</a:t>
            </a:r>
            <a:r>
              <a:rPr lang="nl-NL" sz="3200" dirty="0" smtClean="0">
                <a:solidFill>
                  <a:schemeClr val="bg1"/>
                </a:solidFill>
                <a:latin typeface="Diavlo Bold" panose="02000000000000000000" pitchFamily="50" charset="0"/>
              </a:rPr>
              <a:t>lleen samen</a:t>
            </a:r>
            <a:endParaRPr lang="nl-NL" sz="4400" dirty="0">
              <a:solidFill>
                <a:schemeClr val="bg1"/>
              </a:solidFill>
              <a:latin typeface="Diavlo Bold" panose="02000000000000000000" pitchFamily="50" charset="0"/>
            </a:endParaRPr>
          </a:p>
        </p:txBody>
      </p:sp>
    </p:spTree>
    <p:extLst>
      <p:ext uri="{BB962C8B-B14F-4D97-AF65-F5344CB8AC3E}">
        <p14:creationId xmlns:p14="http://schemas.microsoft.com/office/powerpoint/2010/main" val="3072580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86" y="0"/>
            <a:ext cx="13063086" cy="8673889"/>
          </a:xfrm>
          <a:prstGeom prst="rect">
            <a:avLst/>
          </a:prstGeom>
        </p:spPr>
      </p:pic>
      <p:sp>
        <p:nvSpPr>
          <p:cNvPr id="8" name="Stroomdiagram: Handmatige invoer 7"/>
          <p:cNvSpPr/>
          <p:nvPr/>
        </p:nvSpPr>
        <p:spPr>
          <a:xfrm rot="10800000" flipH="1">
            <a:off x="402644" y="484589"/>
            <a:ext cx="7528573" cy="2114550"/>
          </a:xfrm>
          <a:prstGeom prst="flowChartManualInpu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9" name="Tekstvak 8"/>
          <p:cNvSpPr txBox="1"/>
          <p:nvPr/>
        </p:nvSpPr>
        <p:spPr>
          <a:xfrm>
            <a:off x="575244" y="523598"/>
            <a:ext cx="2444900" cy="769441"/>
          </a:xfrm>
          <a:prstGeom prst="rect">
            <a:avLst/>
          </a:prstGeom>
          <a:noFill/>
        </p:spPr>
        <p:txBody>
          <a:bodyPr wrap="none" rtlCol="0">
            <a:spAutoFit/>
          </a:bodyPr>
          <a:lstStyle/>
          <a:p>
            <a:r>
              <a:rPr lang="nl-NL" sz="4400" dirty="0" smtClean="0">
                <a:solidFill>
                  <a:schemeClr val="bg1"/>
                </a:solidFill>
                <a:latin typeface="Diavlo Bold" panose="02000000000000000000" pitchFamily="50" charset="0"/>
              </a:rPr>
              <a:t>Ons doel</a:t>
            </a:r>
            <a:endParaRPr lang="nl-NL" sz="4400" dirty="0">
              <a:solidFill>
                <a:schemeClr val="bg1"/>
              </a:solidFill>
              <a:latin typeface="Diavlo Bold" panose="02000000000000000000" pitchFamily="50" charset="0"/>
            </a:endParaRPr>
          </a:p>
        </p:txBody>
      </p:sp>
      <p:sp>
        <p:nvSpPr>
          <p:cNvPr id="10" name="Tekstvak 9"/>
          <p:cNvSpPr txBox="1"/>
          <p:nvPr/>
        </p:nvSpPr>
        <p:spPr>
          <a:xfrm>
            <a:off x="575244" y="1332049"/>
            <a:ext cx="6999838" cy="646331"/>
          </a:xfrm>
          <a:prstGeom prst="rect">
            <a:avLst/>
          </a:prstGeom>
          <a:noFill/>
        </p:spPr>
        <p:txBody>
          <a:bodyPr wrap="square" rtlCol="0">
            <a:spAutoFit/>
          </a:bodyPr>
          <a:lstStyle/>
          <a:p>
            <a:r>
              <a:rPr lang="nl-NL" dirty="0" smtClean="0">
                <a:solidFill>
                  <a:schemeClr val="bg1"/>
                </a:solidFill>
                <a:latin typeface="Diavlo Bold" panose="02000000000000000000" pitchFamily="50" charset="0"/>
              </a:rPr>
              <a:t>Dat leerlingen de wereld van nu vol bezinning in gaan. Een wereld waar ze na het Amadeus Lyceum helemaal klaar voor zullen zijn. </a:t>
            </a:r>
            <a:endParaRPr lang="nl-NL" sz="1400" dirty="0">
              <a:solidFill>
                <a:schemeClr val="bg1"/>
              </a:solidFill>
              <a:latin typeface="Diavlo Bold" panose="02000000000000000000" pitchFamily="50" charset="0"/>
            </a:endParaRPr>
          </a:p>
        </p:txBody>
      </p:sp>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r="44011"/>
          <a:stretch/>
        </p:blipFill>
        <p:spPr>
          <a:xfrm>
            <a:off x="0" y="907380"/>
            <a:ext cx="6826102" cy="8592094"/>
          </a:xfrm>
          <a:prstGeom prst="rect">
            <a:avLst/>
          </a:prstGeom>
        </p:spPr>
      </p:pic>
    </p:spTree>
    <p:extLst>
      <p:ext uri="{BB962C8B-B14F-4D97-AF65-F5344CB8AC3E}">
        <p14:creationId xmlns:p14="http://schemas.microsoft.com/office/powerpoint/2010/main" val="26163325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3112" y="-127100"/>
            <a:ext cx="5238825" cy="6985100"/>
          </a:xfrm>
          <a:prstGeom prst="rect">
            <a:avLst/>
          </a:prstGeom>
        </p:spPr>
      </p:pic>
      <p:sp>
        <p:nvSpPr>
          <p:cNvPr id="8" name="Stroomdiagram: Handmatige invoer 7"/>
          <p:cNvSpPr/>
          <p:nvPr/>
        </p:nvSpPr>
        <p:spPr>
          <a:xfrm rot="10800000" flipH="1">
            <a:off x="7502893" y="507629"/>
            <a:ext cx="4466122" cy="6145938"/>
          </a:xfrm>
          <a:prstGeom prst="flowChartManualInput">
            <a:avLst/>
          </a:prstGeom>
          <a:solidFill>
            <a:srgbClr val="9BC82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9" name="Tekstvak 8"/>
          <p:cNvSpPr txBox="1"/>
          <p:nvPr/>
        </p:nvSpPr>
        <p:spPr>
          <a:xfrm>
            <a:off x="7555832" y="663712"/>
            <a:ext cx="2451312" cy="584775"/>
          </a:xfrm>
          <a:prstGeom prst="rect">
            <a:avLst/>
          </a:prstGeom>
          <a:noFill/>
        </p:spPr>
        <p:txBody>
          <a:bodyPr wrap="none" rtlCol="0">
            <a:spAutoFit/>
          </a:bodyPr>
          <a:lstStyle/>
          <a:p>
            <a:r>
              <a:rPr lang="nl-NL" sz="3200" dirty="0" smtClean="0">
                <a:solidFill>
                  <a:schemeClr val="bg1"/>
                </a:solidFill>
                <a:latin typeface="Diavlo Bold" panose="02000000000000000000" pitchFamily="50" charset="0"/>
              </a:rPr>
              <a:t>Pasen 2016</a:t>
            </a:r>
            <a:endParaRPr lang="nl-NL" sz="4400" dirty="0">
              <a:solidFill>
                <a:schemeClr val="bg1"/>
              </a:solidFill>
              <a:latin typeface="Diavlo Bold" panose="02000000000000000000" pitchFamily="50" charset="0"/>
            </a:endParaRPr>
          </a:p>
        </p:txBody>
      </p:sp>
      <p:sp>
        <p:nvSpPr>
          <p:cNvPr id="10" name="Tekstvak 9"/>
          <p:cNvSpPr txBox="1"/>
          <p:nvPr/>
        </p:nvSpPr>
        <p:spPr>
          <a:xfrm>
            <a:off x="7555832" y="1480769"/>
            <a:ext cx="4360244" cy="3662541"/>
          </a:xfrm>
          <a:prstGeom prst="rect">
            <a:avLst/>
          </a:prstGeom>
          <a:noFill/>
        </p:spPr>
        <p:txBody>
          <a:bodyPr wrap="square" rtlCol="0">
            <a:spAutoFit/>
          </a:bodyPr>
          <a:lstStyle/>
          <a:p>
            <a:r>
              <a:rPr lang="nl-NL" dirty="0" smtClean="0">
                <a:solidFill>
                  <a:schemeClr val="bg1"/>
                </a:solidFill>
                <a:latin typeface="Diavlo Bold" panose="02000000000000000000" pitchFamily="50" charset="0"/>
              </a:rPr>
              <a:t>HOOP, NAASTENLIEFDE EN VREDE</a:t>
            </a:r>
          </a:p>
          <a:p>
            <a:endParaRPr lang="nl-NL" sz="1400" dirty="0">
              <a:solidFill>
                <a:schemeClr val="bg1"/>
              </a:solidFill>
              <a:latin typeface="Diavlo Bold" panose="02000000000000000000" pitchFamily="50" charset="0"/>
            </a:endParaRPr>
          </a:p>
          <a:p>
            <a:r>
              <a:rPr lang="nl-NL" sz="2000" dirty="0" smtClean="0">
                <a:solidFill>
                  <a:schemeClr val="bg1"/>
                </a:solidFill>
                <a:latin typeface="Diavlo Bold" panose="02000000000000000000" pitchFamily="50" charset="0"/>
              </a:rPr>
              <a:t>Brugklassen nodigen uit: Internationale Schakelklassen</a:t>
            </a:r>
          </a:p>
          <a:p>
            <a:endParaRPr lang="nl-NL" sz="2000" dirty="0">
              <a:solidFill>
                <a:schemeClr val="bg1"/>
              </a:solidFill>
              <a:latin typeface="Diavlo Bold" panose="02000000000000000000" pitchFamily="50" charset="0"/>
            </a:endParaRPr>
          </a:p>
          <a:p>
            <a:pPr marL="342900" indent="-342900">
              <a:buFont typeface="Wingdings" panose="05000000000000000000" pitchFamily="2" charset="2"/>
              <a:buChar char="§"/>
            </a:pPr>
            <a:r>
              <a:rPr lang="nl-NL" sz="2000" dirty="0" smtClean="0">
                <a:solidFill>
                  <a:schemeClr val="bg1"/>
                </a:solidFill>
                <a:latin typeface="Diavlo Bold" panose="02000000000000000000" pitchFamily="50" charset="0"/>
              </a:rPr>
              <a:t>Samen lunchen (zelfgemaakt)</a:t>
            </a:r>
          </a:p>
          <a:p>
            <a:pPr marL="342900" indent="-342900">
              <a:buFont typeface="Wingdings" panose="05000000000000000000" pitchFamily="2" charset="2"/>
              <a:buChar char="§"/>
            </a:pPr>
            <a:r>
              <a:rPr lang="nl-NL" sz="2000" dirty="0" smtClean="0">
                <a:solidFill>
                  <a:schemeClr val="bg1"/>
                </a:solidFill>
                <a:latin typeface="Diavlo Bold" panose="02000000000000000000" pitchFamily="50" charset="0"/>
              </a:rPr>
              <a:t>Samen optreden</a:t>
            </a:r>
          </a:p>
          <a:p>
            <a:pPr marL="342900" indent="-342900">
              <a:buFont typeface="Wingdings" panose="05000000000000000000" pitchFamily="2" charset="2"/>
              <a:buChar char="§"/>
            </a:pPr>
            <a:r>
              <a:rPr lang="nl-NL" sz="2000" dirty="0" smtClean="0">
                <a:solidFill>
                  <a:schemeClr val="bg1"/>
                </a:solidFill>
                <a:latin typeface="Diavlo Bold" panose="02000000000000000000" pitchFamily="50" charset="0"/>
              </a:rPr>
              <a:t>Samen toneelstukjes opvoeren</a:t>
            </a:r>
          </a:p>
          <a:p>
            <a:pPr marL="342900" indent="-342900">
              <a:buFont typeface="Wingdings" panose="05000000000000000000" pitchFamily="2" charset="2"/>
              <a:buChar char="§"/>
            </a:pPr>
            <a:r>
              <a:rPr lang="nl-NL" sz="2000" dirty="0" smtClean="0">
                <a:solidFill>
                  <a:schemeClr val="bg1"/>
                </a:solidFill>
                <a:latin typeface="Diavlo Bold" panose="02000000000000000000" pitchFamily="50" charset="0"/>
              </a:rPr>
              <a:t>Samen gedichten schrijven</a:t>
            </a:r>
          </a:p>
          <a:p>
            <a:pPr marL="342900" indent="-342900">
              <a:buFont typeface="Wingdings" panose="05000000000000000000" pitchFamily="2" charset="2"/>
              <a:buChar char="§"/>
            </a:pPr>
            <a:r>
              <a:rPr lang="nl-NL" sz="2000" dirty="0" smtClean="0">
                <a:solidFill>
                  <a:schemeClr val="bg1"/>
                </a:solidFill>
                <a:latin typeface="Diavlo Bold" panose="02000000000000000000" pitchFamily="50" charset="0"/>
              </a:rPr>
              <a:t>Samen spullen inzamelen </a:t>
            </a:r>
          </a:p>
          <a:p>
            <a:pPr marL="342900" indent="-342900">
              <a:buFont typeface="Wingdings" panose="05000000000000000000" pitchFamily="2" charset="2"/>
              <a:buChar char="§"/>
            </a:pPr>
            <a:r>
              <a:rPr lang="nl-NL" sz="2000" dirty="0" smtClean="0">
                <a:solidFill>
                  <a:schemeClr val="bg1"/>
                </a:solidFill>
                <a:latin typeface="Diavlo Bold" panose="02000000000000000000" pitchFamily="50" charset="0"/>
              </a:rPr>
              <a:t>Samen spullen overhandigen bij het AZC</a:t>
            </a:r>
            <a:endParaRPr lang="nl-NL" sz="2000" dirty="0">
              <a:solidFill>
                <a:schemeClr val="bg1"/>
              </a:solidFill>
              <a:latin typeface="Diavlo Bold" panose="02000000000000000000" pitchFamily="50"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61196" cy="7161196"/>
          </a:xfrm>
          <a:prstGeom prst="rect">
            <a:avLst/>
          </a:prstGeom>
        </p:spPr>
      </p:pic>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r="44011"/>
          <a:stretch/>
        </p:blipFill>
        <p:spPr>
          <a:xfrm>
            <a:off x="0" y="907380"/>
            <a:ext cx="6826102" cy="8592094"/>
          </a:xfrm>
          <a:prstGeom prst="rect">
            <a:avLst/>
          </a:prstGeom>
        </p:spPr>
      </p:pic>
    </p:spTree>
    <p:extLst>
      <p:ext uri="{BB962C8B-B14F-4D97-AF65-F5344CB8AC3E}">
        <p14:creationId xmlns:p14="http://schemas.microsoft.com/office/powerpoint/2010/main" val="3511144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686097" cy="12686097"/>
          </a:xfrm>
        </p:spPr>
      </p:pic>
      <p:sp>
        <p:nvSpPr>
          <p:cNvPr id="5" name="Stroomdiagram: Handmatige invoer 4"/>
          <p:cNvSpPr/>
          <p:nvPr/>
        </p:nvSpPr>
        <p:spPr>
          <a:xfrm rot="10800000" flipH="1">
            <a:off x="754912" y="789018"/>
            <a:ext cx="4786555" cy="5399130"/>
          </a:xfrm>
          <a:prstGeom prst="flowChartManualInput">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6" name="Tekstvak 5"/>
          <p:cNvSpPr txBox="1"/>
          <p:nvPr/>
        </p:nvSpPr>
        <p:spPr>
          <a:xfrm>
            <a:off x="999462" y="932868"/>
            <a:ext cx="4274287" cy="4278094"/>
          </a:xfrm>
          <a:prstGeom prst="rect">
            <a:avLst/>
          </a:prstGeom>
          <a:noFill/>
        </p:spPr>
        <p:txBody>
          <a:bodyPr wrap="square" rtlCol="0">
            <a:spAutoFit/>
          </a:bodyPr>
          <a:lstStyle/>
          <a:p>
            <a:endParaRPr lang="nl-NL" sz="1600" dirty="0">
              <a:solidFill>
                <a:schemeClr val="bg1"/>
              </a:solidFill>
              <a:latin typeface="Diavlo Bold" panose="02000000000000000000" pitchFamily="50" charset="0"/>
            </a:endParaRPr>
          </a:p>
          <a:p>
            <a:r>
              <a:rPr lang="nl-NL" sz="2400" dirty="0" smtClean="0">
                <a:solidFill>
                  <a:schemeClr val="bg1"/>
                </a:solidFill>
                <a:latin typeface="Diavlo Bold" panose="02000000000000000000" pitchFamily="50" charset="0"/>
              </a:rPr>
              <a:t>HOOP</a:t>
            </a:r>
          </a:p>
          <a:p>
            <a:pPr algn="just"/>
            <a:endParaRPr lang="nl-NL" sz="1600" dirty="0" smtClean="0">
              <a:solidFill>
                <a:schemeClr val="bg1"/>
              </a:solidFill>
              <a:latin typeface="Diavlo Bold" panose="02000000000000000000" pitchFamily="50" charset="0"/>
            </a:endParaRPr>
          </a:p>
          <a:p>
            <a:r>
              <a:rPr lang="nl-NL" sz="2000" dirty="0" smtClean="0">
                <a:solidFill>
                  <a:schemeClr val="bg1"/>
                </a:solidFill>
                <a:latin typeface="Diavlo Bold" panose="02000000000000000000" pitchFamily="50" charset="0"/>
              </a:rPr>
              <a:t>Blijven geloven dat alles goed komt.</a:t>
            </a:r>
            <a:br>
              <a:rPr lang="nl-NL" sz="2000" dirty="0" smtClean="0">
                <a:solidFill>
                  <a:schemeClr val="bg1"/>
                </a:solidFill>
                <a:latin typeface="Diavlo Bold" panose="02000000000000000000" pitchFamily="50" charset="0"/>
              </a:rPr>
            </a:br>
            <a:endParaRPr lang="nl-NL" sz="2000" dirty="0" smtClean="0">
              <a:solidFill>
                <a:schemeClr val="bg1"/>
              </a:solidFill>
              <a:latin typeface="Diavlo Bold" panose="02000000000000000000" pitchFamily="50" charset="0"/>
            </a:endParaRPr>
          </a:p>
          <a:p>
            <a:r>
              <a:rPr lang="nl-NL" sz="2000" dirty="0" smtClean="0">
                <a:solidFill>
                  <a:schemeClr val="bg1"/>
                </a:solidFill>
                <a:latin typeface="Diavlo Bold" panose="02000000000000000000" pitchFamily="50" charset="0"/>
              </a:rPr>
              <a:t>Nergens over twijfelen en doorgaan.</a:t>
            </a:r>
            <a:br>
              <a:rPr lang="nl-NL" sz="2000" dirty="0" smtClean="0">
                <a:solidFill>
                  <a:schemeClr val="bg1"/>
                </a:solidFill>
                <a:latin typeface="Diavlo Bold" panose="02000000000000000000" pitchFamily="50" charset="0"/>
              </a:rPr>
            </a:br>
            <a:endParaRPr lang="nl-NL" sz="2000" dirty="0" smtClean="0">
              <a:solidFill>
                <a:schemeClr val="bg1"/>
              </a:solidFill>
              <a:latin typeface="Diavlo Bold" panose="02000000000000000000" pitchFamily="50" charset="0"/>
            </a:endParaRPr>
          </a:p>
          <a:p>
            <a:r>
              <a:rPr lang="nl-NL" sz="2000" dirty="0" smtClean="0">
                <a:solidFill>
                  <a:schemeClr val="bg1"/>
                </a:solidFill>
                <a:latin typeface="Diavlo Bold" panose="02000000000000000000" pitchFamily="50" charset="0"/>
              </a:rPr>
              <a:t>Ook al val je 10.000 keer, je staat weer op.</a:t>
            </a:r>
            <a:br>
              <a:rPr lang="nl-NL" sz="2000" dirty="0" smtClean="0">
                <a:solidFill>
                  <a:schemeClr val="bg1"/>
                </a:solidFill>
                <a:latin typeface="Diavlo Bold" panose="02000000000000000000" pitchFamily="50" charset="0"/>
              </a:rPr>
            </a:br>
            <a:endParaRPr lang="nl-NL" sz="2000" dirty="0" smtClean="0">
              <a:solidFill>
                <a:schemeClr val="bg1"/>
              </a:solidFill>
              <a:latin typeface="Diavlo Bold" panose="02000000000000000000" pitchFamily="50" charset="0"/>
            </a:endParaRPr>
          </a:p>
          <a:p>
            <a:r>
              <a:rPr lang="nl-NL" sz="2000" dirty="0" smtClean="0">
                <a:solidFill>
                  <a:schemeClr val="bg1"/>
                </a:solidFill>
                <a:latin typeface="Diavlo Bold" panose="02000000000000000000" pitchFamily="50" charset="0"/>
              </a:rPr>
              <a:t>Met hoop komt alles goed.</a:t>
            </a:r>
            <a:br>
              <a:rPr lang="nl-NL" sz="2000" dirty="0" smtClean="0">
                <a:solidFill>
                  <a:schemeClr val="bg1"/>
                </a:solidFill>
                <a:latin typeface="Diavlo Bold" panose="02000000000000000000" pitchFamily="50" charset="0"/>
              </a:rPr>
            </a:br>
            <a:endParaRPr lang="nl-NL" sz="2000" dirty="0" smtClean="0">
              <a:solidFill>
                <a:schemeClr val="bg1"/>
              </a:solidFill>
              <a:latin typeface="Diavlo Bold" panose="02000000000000000000" pitchFamily="50" charset="0"/>
            </a:endParaRPr>
          </a:p>
          <a:p>
            <a:r>
              <a:rPr lang="nl-NL" sz="2000" dirty="0" smtClean="0">
                <a:solidFill>
                  <a:schemeClr val="bg1"/>
                </a:solidFill>
                <a:latin typeface="Diavlo Bold" panose="02000000000000000000" pitchFamily="50" charset="0"/>
              </a:rPr>
              <a:t>Hoop is nooit opgeven. </a:t>
            </a:r>
          </a:p>
          <a:p>
            <a:endParaRPr lang="nl-NL" sz="1600" dirty="0" smtClean="0">
              <a:solidFill>
                <a:schemeClr val="bg1"/>
              </a:solidFill>
              <a:latin typeface="Diavlo Bold" panose="02000000000000000000" pitchFamily="50" charset="0"/>
            </a:endParaRPr>
          </a:p>
        </p:txBody>
      </p:sp>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l="39813"/>
          <a:stretch/>
        </p:blipFill>
        <p:spPr>
          <a:xfrm>
            <a:off x="6103088" y="-244549"/>
            <a:ext cx="7337920" cy="8592094"/>
          </a:xfrm>
          <a:prstGeom prst="rect">
            <a:avLst/>
          </a:prstGeom>
        </p:spPr>
      </p:pic>
    </p:spTree>
    <p:extLst>
      <p:ext uri="{BB962C8B-B14F-4D97-AF65-F5344CB8AC3E}">
        <p14:creationId xmlns:p14="http://schemas.microsoft.com/office/powerpoint/2010/main" val="1822703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0771"/>
            <a:ext cx="12192000" cy="12192000"/>
          </a:xfrm>
          <a:prstGeom prst="rect">
            <a:avLst/>
          </a:prstGeom>
        </p:spPr>
      </p:pic>
      <p:sp>
        <p:nvSpPr>
          <p:cNvPr id="8" name="Stroomdiagram: Handmatige invoer 7"/>
          <p:cNvSpPr/>
          <p:nvPr/>
        </p:nvSpPr>
        <p:spPr>
          <a:xfrm rot="10800000" flipH="1">
            <a:off x="7703207" y="443177"/>
            <a:ext cx="3951647" cy="2980232"/>
          </a:xfrm>
          <a:prstGeom prst="flowChartManualInput">
            <a:avLst/>
          </a:prstGeom>
          <a:solidFill>
            <a:srgbClr val="FF0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9" name="Tekstvak 8"/>
          <p:cNvSpPr txBox="1"/>
          <p:nvPr/>
        </p:nvSpPr>
        <p:spPr>
          <a:xfrm>
            <a:off x="7898434" y="443177"/>
            <a:ext cx="2728055" cy="758939"/>
          </a:xfrm>
          <a:prstGeom prst="rect">
            <a:avLst/>
          </a:prstGeom>
          <a:noFill/>
        </p:spPr>
        <p:txBody>
          <a:bodyPr wrap="none" rtlCol="0">
            <a:spAutoFit/>
          </a:bodyPr>
          <a:lstStyle/>
          <a:p>
            <a:r>
              <a:rPr lang="nl-NL" sz="3200" dirty="0" smtClean="0">
                <a:solidFill>
                  <a:schemeClr val="bg1"/>
                </a:solidFill>
                <a:latin typeface="Diavlo Bold" panose="02000000000000000000" pitchFamily="50" charset="0"/>
              </a:rPr>
              <a:t>Voedselbank</a:t>
            </a:r>
            <a:r>
              <a:rPr lang="nl-NL" sz="4400" dirty="0" smtClean="0">
                <a:solidFill>
                  <a:schemeClr val="bg1"/>
                </a:solidFill>
                <a:latin typeface="Diavlo Bold" panose="02000000000000000000" pitchFamily="50" charset="0"/>
              </a:rPr>
              <a:t> </a:t>
            </a:r>
            <a:endParaRPr lang="nl-NL" sz="4400" dirty="0">
              <a:solidFill>
                <a:schemeClr val="bg1"/>
              </a:solidFill>
              <a:latin typeface="Diavlo Bold" panose="02000000000000000000" pitchFamily="50" charset="0"/>
            </a:endParaRPr>
          </a:p>
        </p:txBody>
      </p:sp>
      <p:sp>
        <p:nvSpPr>
          <p:cNvPr id="10" name="Tekstvak 9"/>
          <p:cNvSpPr txBox="1"/>
          <p:nvPr/>
        </p:nvSpPr>
        <p:spPr>
          <a:xfrm>
            <a:off x="7898434" y="1209598"/>
            <a:ext cx="3561194" cy="1569660"/>
          </a:xfrm>
          <a:prstGeom prst="rect">
            <a:avLst/>
          </a:prstGeom>
          <a:noFill/>
        </p:spPr>
        <p:txBody>
          <a:bodyPr wrap="square" rtlCol="0">
            <a:spAutoFit/>
          </a:bodyPr>
          <a:lstStyle/>
          <a:p>
            <a:r>
              <a:rPr lang="nl-NL" sz="2400" dirty="0" smtClean="0">
                <a:solidFill>
                  <a:schemeClr val="bg1"/>
                </a:solidFill>
                <a:latin typeface="Diavlo Bold" panose="02000000000000000000" pitchFamily="50" charset="0"/>
              </a:rPr>
              <a:t>Leerlingen van leerjaar 2 en 3 zamelen voedsel in en dan een kar vol eten naar de Voedselbank</a:t>
            </a:r>
            <a:endParaRPr lang="nl-NL" sz="2400" dirty="0">
              <a:solidFill>
                <a:schemeClr val="bg1"/>
              </a:solidFill>
              <a:latin typeface="Diavlo Bold" panose="02000000000000000000" pitchFamily="50" charset="0"/>
            </a:endParaRPr>
          </a:p>
        </p:txBody>
      </p:sp>
      <p:pic>
        <p:nvPicPr>
          <p:cNvPr id="11" name="Afbeelding 10"/>
          <p:cNvPicPr>
            <a:picLocks noChangeAspect="1"/>
          </p:cNvPicPr>
          <p:nvPr/>
        </p:nvPicPr>
        <p:blipFill rotWithShape="1">
          <a:blip r:embed="rId3" cstate="print">
            <a:extLst>
              <a:ext uri="{28A0092B-C50C-407E-A947-70E740481C1C}">
                <a14:useLocalDpi xmlns:a14="http://schemas.microsoft.com/office/drawing/2010/main" val="0"/>
              </a:ext>
            </a:extLst>
          </a:blip>
          <a:srcRect l="39157"/>
          <a:stretch/>
        </p:blipFill>
        <p:spPr>
          <a:xfrm>
            <a:off x="6096000" y="4617358"/>
            <a:ext cx="7417982" cy="8592094"/>
          </a:xfrm>
          <a:prstGeom prst="rect">
            <a:avLst/>
          </a:prstGeom>
        </p:spPr>
      </p:pic>
    </p:spTree>
    <p:extLst>
      <p:ext uri="{BB962C8B-B14F-4D97-AF65-F5344CB8AC3E}">
        <p14:creationId xmlns:p14="http://schemas.microsoft.com/office/powerpoint/2010/main" val="129619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809951" cy="9607464"/>
          </a:xfrm>
          <a:prstGeom prst="rect">
            <a:avLst/>
          </a:prstGeom>
        </p:spPr>
      </p:pic>
      <p:sp>
        <p:nvSpPr>
          <p:cNvPr id="10" name="Stroomdiagram: Handmatige invoer 9"/>
          <p:cNvSpPr/>
          <p:nvPr/>
        </p:nvSpPr>
        <p:spPr>
          <a:xfrm rot="10800000" flipH="1">
            <a:off x="631407" y="580305"/>
            <a:ext cx="5509823" cy="4842302"/>
          </a:xfrm>
          <a:prstGeom prst="flowChartManualInpu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11" name="Tekstvak 10"/>
          <p:cNvSpPr txBox="1"/>
          <p:nvPr/>
        </p:nvSpPr>
        <p:spPr>
          <a:xfrm>
            <a:off x="777446" y="750432"/>
            <a:ext cx="3462615" cy="769441"/>
          </a:xfrm>
          <a:prstGeom prst="rect">
            <a:avLst/>
          </a:prstGeom>
          <a:noFill/>
        </p:spPr>
        <p:txBody>
          <a:bodyPr wrap="none" rtlCol="0">
            <a:spAutoFit/>
          </a:bodyPr>
          <a:lstStyle/>
          <a:p>
            <a:r>
              <a:rPr lang="nl-NL" sz="4400" dirty="0" smtClean="0">
                <a:solidFill>
                  <a:schemeClr val="bg1"/>
                </a:solidFill>
                <a:latin typeface="Diavlo Bold" panose="02000000000000000000" pitchFamily="50" charset="0"/>
              </a:rPr>
              <a:t>Voedselbank</a:t>
            </a:r>
            <a:endParaRPr lang="nl-NL" sz="4400" dirty="0">
              <a:solidFill>
                <a:schemeClr val="bg1"/>
              </a:solidFill>
              <a:latin typeface="Diavlo Bold" panose="02000000000000000000" pitchFamily="50" charset="0"/>
            </a:endParaRPr>
          </a:p>
        </p:txBody>
      </p:sp>
      <p:sp>
        <p:nvSpPr>
          <p:cNvPr id="12" name="Tekstvak 11"/>
          <p:cNvSpPr txBox="1"/>
          <p:nvPr/>
        </p:nvSpPr>
        <p:spPr>
          <a:xfrm>
            <a:off x="819978" y="1453404"/>
            <a:ext cx="5321252" cy="2862322"/>
          </a:xfrm>
          <a:prstGeom prst="rect">
            <a:avLst/>
          </a:prstGeom>
          <a:noFill/>
        </p:spPr>
        <p:txBody>
          <a:bodyPr wrap="square" rtlCol="0">
            <a:spAutoFit/>
          </a:bodyPr>
          <a:lstStyle/>
          <a:p>
            <a:r>
              <a:rPr lang="nl-NL" dirty="0">
                <a:solidFill>
                  <a:schemeClr val="bg1"/>
                </a:solidFill>
                <a:latin typeface="Diavlo Bold" panose="02000000000000000000" pitchFamily="50" charset="0"/>
              </a:rPr>
              <a:t>Broodjes voor 54 huishoudens (cliënten van de voedselbank)</a:t>
            </a:r>
          </a:p>
          <a:p>
            <a:endParaRPr lang="nl-NL" dirty="0">
              <a:solidFill>
                <a:schemeClr val="bg1"/>
              </a:solidFill>
              <a:latin typeface="Diavlo Bold" panose="02000000000000000000" pitchFamily="50" charset="0"/>
            </a:endParaRPr>
          </a:p>
          <a:p>
            <a:r>
              <a:rPr lang="nl-NL" dirty="0">
                <a:solidFill>
                  <a:schemeClr val="bg1"/>
                </a:solidFill>
                <a:latin typeface="Diavlo Bold" panose="02000000000000000000" pitchFamily="50" charset="0"/>
              </a:rPr>
              <a:t>Een vrijwilligster van de Voedselbank:</a:t>
            </a:r>
          </a:p>
          <a:p>
            <a:endParaRPr lang="nl-NL" dirty="0">
              <a:solidFill>
                <a:schemeClr val="bg1"/>
              </a:solidFill>
              <a:latin typeface="Diavlo Bold" panose="02000000000000000000" pitchFamily="50" charset="0"/>
            </a:endParaRPr>
          </a:p>
          <a:p>
            <a:r>
              <a:rPr lang="nl-NL" i="1" dirty="0">
                <a:solidFill>
                  <a:schemeClr val="bg1"/>
                </a:solidFill>
                <a:latin typeface="Diavlo Bold" panose="02000000000000000000" pitchFamily="50" charset="0"/>
              </a:rPr>
              <a:t>‘Dit is echt een blijk van</a:t>
            </a:r>
            <a:r>
              <a:rPr lang="nl-NL" b="1" i="1" dirty="0">
                <a:solidFill>
                  <a:schemeClr val="bg1"/>
                </a:solidFill>
                <a:latin typeface="Diavlo Bold" panose="02000000000000000000" pitchFamily="50" charset="0"/>
              </a:rPr>
              <a:t> naastenliefde</a:t>
            </a:r>
            <a:r>
              <a:rPr lang="nl-NL" i="1" dirty="0">
                <a:solidFill>
                  <a:schemeClr val="bg1"/>
                </a:solidFill>
                <a:latin typeface="Diavlo Bold" panose="02000000000000000000" pitchFamily="50" charset="0"/>
              </a:rPr>
              <a:t>. Zo worden ze zich bewust van het feit dat er ook mensen in hun eigen wijk zijn die in armoede leven en dat het niet een thema is dat alleen in oorlogsgebieden speelt bijvoorbeeld.’</a:t>
            </a:r>
          </a:p>
        </p:txBody>
      </p:sp>
      <p:pic>
        <p:nvPicPr>
          <p:cNvPr id="14" name="Afbeelding 13"/>
          <p:cNvPicPr>
            <a:picLocks noChangeAspect="1"/>
          </p:cNvPicPr>
          <p:nvPr/>
        </p:nvPicPr>
        <p:blipFill rotWithShape="1">
          <a:blip r:embed="rId4" cstate="print">
            <a:extLst>
              <a:ext uri="{28A0092B-C50C-407E-A947-70E740481C1C}">
                <a14:useLocalDpi xmlns:a14="http://schemas.microsoft.com/office/drawing/2010/main" val="0"/>
              </a:ext>
            </a:extLst>
          </a:blip>
          <a:srcRect r="44011"/>
          <a:stretch/>
        </p:blipFill>
        <p:spPr>
          <a:xfrm>
            <a:off x="0" y="907380"/>
            <a:ext cx="6826102" cy="8592094"/>
          </a:xfrm>
          <a:prstGeom prst="rect">
            <a:avLst/>
          </a:prstGeom>
        </p:spPr>
      </p:pic>
    </p:spTree>
    <p:extLst>
      <p:ext uri="{BB962C8B-B14F-4D97-AF65-F5344CB8AC3E}">
        <p14:creationId xmlns:p14="http://schemas.microsoft.com/office/powerpoint/2010/main" val="3802367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8592094"/>
          </a:xfrm>
          <a:prstGeom prst="rect">
            <a:avLst/>
          </a:prstGeom>
        </p:spPr>
      </p:pic>
      <p:pic>
        <p:nvPicPr>
          <p:cNvPr id="4" name="Sportdag Abro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0819" y="1850475"/>
            <a:ext cx="7857460" cy="4419821"/>
          </a:xfrm>
          <a:prstGeom prst="rect">
            <a:avLst/>
          </a:prstGeom>
        </p:spPr>
      </p:pic>
      <p:sp>
        <p:nvSpPr>
          <p:cNvPr id="2" name="Rechthoek 1"/>
          <p:cNvSpPr/>
          <p:nvPr/>
        </p:nvSpPr>
        <p:spPr>
          <a:xfrm>
            <a:off x="333966" y="553808"/>
            <a:ext cx="4216769" cy="1072973"/>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644289" y="777502"/>
            <a:ext cx="3425746" cy="584775"/>
          </a:xfrm>
          <a:prstGeom prst="rect">
            <a:avLst/>
          </a:prstGeom>
          <a:noFill/>
        </p:spPr>
        <p:txBody>
          <a:bodyPr wrap="none" rtlCol="0">
            <a:spAutoFit/>
          </a:bodyPr>
          <a:lstStyle/>
          <a:p>
            <a:r>
              <a:rPr lang="nl-NL" sz="3200" dirty="0" smtClean="0">
                <a:solidFill>
                  <a:schemeClr val="bg1"/>
                </a:solidFill>
                <a:latin typeface="Diavlo Bold" panose="02000000000000000000" pitchFamily="50" charset="0"/>
              </a:rPr>
              <a:t>Sportdag </a:t>
            </a:r>
            <a:r>
              <a:rPr lang="nl-NL" sz="3200" dirty="0" err="1" smtClean="0">
                <a:solidFill>
                  <a:schemeClr val="bg1"/>
                </a:solidFill>
                <a:latin typeface="Diavlo Bold" panose="02000000000000000000" pitchFamily="50" charset="0"/>
              </a:rPr>
              <a:t>Abrona</a:t>
            </a:r>
            <a:endParaRPr lang="nl-NL" sz="4400" dirty="0">
              <a:solidFill>
                <a:schemeClr val="bg1"/>
              </a:solidFill>
              <a:latin typeface="Diavlo Bold" panose="02000000000000000000" pitchFamily="50" charset="0"/>
            </a:endParaRPr>
          </a:p>
        </p:txBody>
      </p:sp>
    </p:spTree>
    <p:extLst>
      <p:ext uri="{BB962C8B-B14F-4D97-AF65-F5344CB8AC3E}">
        <p14:creationId xmlns:p14="http://schemas.microsoft.com/office/powerpoint/2010/main" val="519859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2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12651" y="-1257127"/>
            <a:ext cx="12673346" cy="9505010"/>
          </a:xfrm>
          <a:prstGeom prst="rect">
            <a:avLst/>
          </a:prstGeom>
        </p:spPr>
      </p:pic>
      <p:sp>
        <p:nvSpPr>
          <p:cNvPr id="8" name="Stroomdiagram: Handmatige invoer 7"/>
          <p:cNvSpPr/>
          <p:nvPr/>
        </p:nvSpPr>
        <p:spPr>
          <a:xfrm rot="10800000" flipH="1">
            <a:off x="6781047" y="3495378"/>
            <a:ext cx="5079117" cy="3256296"/>
          </a:xfrm>
          <a:prstGeom prst="flowChartManualInput">
            <a:avLst/>
          </a:prstGeom>
          <a:solidFill>
            <a:srgbClr val="9BC82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lstStyle/>
          <a:p>
            <a:pPr algn="ctr"/>
            <a:endParaRPr lang="nl-NL" dirty="0"/>
          </a:p>
        </p:txBody>
      </p:sp>
      <p:sp>
        <p:nvSpPr>
          <p:cNvPr id="9" name="Tekstvak 8"/>
          <p:cNvSpPr txBox="1"/>
          <p:nvPr/>
        </p:nvSpPr>
        <p:spPr>
          <a:xfrm>
            <a:off x="6960409" y="3669127"/>
            <a:ext cx="4720395" cy="584775"/>
          </a:xfrm>
          <a:prstGeom prst="rect">
            <a:avLst/>
          </a:prstGeom>
          <a:noFill/>
        </p:spPr>
        <p:txBody>
          <a:bodyPr wrap="none" rtlCol="0">
            <a:spAutoFit/>
          </a:bodyPr>
          <a:lstStyle/>
          <a:p>
            <a:r>
              <a:rPr lang="nl-NL" sz="3200" dirty="0" smtClean="0">
                <a:solidFill>
                  <a:schemeClr val="bg1"/>
                </a:solidFill>
                <a:latin typeface="Diavlo Bold" panose="02000000000000000000" pitchFamily="50" charset="0"/>
              </a:rPr>
              <a:t>Verbinding met ouderen</a:t>
            </a:r>
            <a:endParaRPr lang="nl-NL" sz="4400" dirty="0">
              <a:solidFill>
                <a:schemeClr val="bg1"/>
              </a:solidFill>
              <a:latin typeface="Diavlo Bold" panose="02000000000000000000" pitchFamily="50" charset="0"/>
            </a:endParaRPr>
          </a:p>
        </p:txBody>
      </p:sp>
      <p:sp>
        <p:nvSpPr>
          <p:cNvPr id="10" name="Tekstvak 9"/>
          <p:cNvSpPr txBox="1"/>
          <p:nvPr/>
        </p:nvSpPr>
        <p:spPr>
          <a:xfrm>
            <a:off x="6960409" y="4427651"/>
            <a:ext cx="4360244" cy="1200329"/>
          </a:xfrm>
          <a:prstGeom prst="rect">
            <a:avLst/>
          </a:prstGeom>
          <a:noFill/>
        </p:spPr>
        <p:txBody>
          <a:bodyPr wrap="square" rtlCol="0">
            <a:spAutoFit/>
          </a:bodyPr>
          <a:lstStyle/>
          <a:p>
            <a:r>
              <a:rPr lang="nl-NL" b="1" dirty="0">
                <a:solidFill>
                  <a:schemeClr val="bg1"/>
                </a:solidFill>
                <a:latin typeface="Diavlo Bold" panose="02000000000000000000" pitchFamily="50" charset="0"/>
              </a:rPr>
              <a:t>Leerlingen lezen voor  tijdens Nationale voorleesdag voor ouderen uit de buurt.</a:t>
            </a:r>
          </a:p>
          <a:p>
            <a:endParaRPr lang="nl-NL" b="1" dirty="0">
              <a:solidFill>
                <a:schemeClr val="bg1"/>
              </a:solidFill>
              <a:latin typeface="Diavlo Bold" panose="02000000000000000000" pitchFamily="50" charset="0"/>
            </a:endParaRPr>
          </a:p>
          <a:p>
            <a:r>
              <a:rPr lang="nl-NL" b="1" dirty="0">
                <a:solidFill>
                  <a:schemeClr val="bg1"/>
                </a:solidFill>
                <a:latin typeface="Diavlo Bold" panose="02000000000000000000" pitchFamily="50" charset="0"/>
              </a:rPr>
              <a:t> </a:t>
            </a:r>
            <a:r>
              <a:rPr lang="nl-NL" b="1" dirty="0" smtClean="0">
                <a:solidFill>
                  <a:schemeClr val="bg1"/>
                </a:solidFill>
                <a:latin typeface="Diavlo Bold" panose="02000000000000000000" pitchFamily="50" charset="0"/>
              </a:rPr>
              <a:t>In </a:t>
            </a:r>
            <a:r>
              <a:rPr lang="nl-NL" b="1" dirty="0">
                <a:solidFill>
                  <a:schemeClr val="bg1"/>
                </a:solidFill>
                <a:latin typeface="Diavlo Bold" panose="02000000000000000000" pitchFamily="50" charset="0"/>
              </a:rPr>
              <a:t>samenwerking met de </a:t>
            </a:r>
            <a:r>
              <a:rPr lang="nl-NL" b="1" dirty="0" smtClean="0">
                <a:solidFill>
                  <a:schemeClr val="bg1"/>
                </a:solidFill>
                <a:latin typeface="Diavlo Bold" panose="02000000000000000000" pitchFamily="50" charset="0"/>
              </a:rPr>
              <a:t>Bibliotheek</a:t>
            </a:r>
            <a:endParaRPr lang="nl-NL" b="1" dirty="0">
              <a:solidFill>
                <a:schemeClr val="bg1"/>
              </a:solidFill>
              <a:latin typeface="Diavlo Bold" panose="02000000000000000000" pitchFamily="50" charset="0"/>
            </a:endParaRPr>
          </a:p>
        </p:txBody>
      </p:sp>
      <p:pic>
        <p:nvPicPr>
          <p:cNvPr id="11" name="Afbeelding 10"/>
          <p:cNvPicPr>
            <a:picLocks noChangeAspect="1"/>
          </p:cNvPicPr>
          <p:nvPr/>
        </p:nvPicPr>
        <p:blipFill rotWithShape="1">
          <a:blip r:embed="rId4" cstate="print">
            <a:extLst>
              <a:ext uri="{28A0092B-C50C-407E-A947-70E740481C1C}">
                <a14:useLocalDpi xmlns:a14="http://schemas.microsoft.com/office/drawing/2010/main" val="0"/>
              </a:ext>
            </a:extLst>
          </a:blip>
          <a:srcRect r="44011"/>
          <a:stretch/>
        </p:blipFill>
        <p:spPr>
          <a:xfrm>
            <a:off x="-212651" y="478465"/>
            <a:ext cx="6826102" cy="8592094"/>
          </a:xfrm>
          <a:prstGeom prst="rect">
            <a:avLst/>
          </a:prstGeom>
        </p:spPr>
      </p:pic>
    </p:spTree>
    <p:extLst>
      <p:ext uri="{BB962C8B-B14F-4D97-AF65-F5344CB8AC3E}">
        <p14:creationId xmlns:p14="http://schemas.microsoft.com/office/powerpoint/2010/main" val="2935293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592094"/>
          </a:xfrm>
          <a:prstGeom prst="rect">
            <a:avLst/>
          </a:prstGeom>
        </p:spPr>
      </p:pic>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64" y="1825625"/>
            <a:ext cx="11062471" cy="4518665"/>
          </a:xfrm>
          <a:prstGeom prst="rect">
            <a:avLst/>
          </a:prstGeom>
        </p:spPr>
      </p:pic>
      <p:sp>
        <p:nvSpPr>
          <p:cNvPr id="5" name="Rechthoek 4"/>
          <p:cNvSpPr/>
          <p:nvPr/>
        </p:nvSpPr>
        <p:spPr>
          <a:xfrm>
            <a:off x="333966" y="553808"/>
            <a:ext cx="9320397" cy="1072973"/>
          </a:xfrm>
          <a:prstGeom prst="rect">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644289" y="777502"/>
            <a:ext cx="8215711" cy="584775"/>
          </a:xfrm>
          <a:prstGeom prst="rect">
            <a:avLst/>
          </a:prstGeom>
          <a:noFill/>
        </p:spPr>
        <p:txBody>
          <a:bodyPr wrap="none" rtlCol="0">
            <a:spAutoFit/>
          </a:bodyPr>
          <a:lstStyle/>
          <a:p>
            <a:r>
              <a:rPr lang="nl-NL" sz="3200" dirty="0" smtClean="0">
                <a:solidFill>
                  <a:schemeClr val="bg1"/>
                </a:solidFill>
                <a:latin typeface="Diavlo Bold" panose="02000000000000000000" pitchFamily="50" charset="0"/>
              </a:rPr>
              <a:t>Kookboek met invloed uit Syrische keuken</a:t>
            </a:r>
            <a:endParaRPr lang="nl-NL" sz="4400" dirty="0">
              <a:solidFill>
                <a:schemeClr val="bg1"/>
              </a:solidFill>
              <a:latin typeface="Diavlo Bold" panose="02000000000000000000" pitchFamily="50" charset="0"/>
            </a:endParaRPr>
          </a:p>
        </p:txBody>
      </p:sp>
    </p:spTree>
    <p:extLst>
      <p:ext uri="{BB962C8B-B14F-4D97-AF65-F5344CB8AC3E}">
        <p14:creationId xmlns:p14="http://schemas.microsoft.com/office/powerpoint/2010/main" val="3529135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196</Words>
  <Application>Microsoft Office PowerPoint</Application>
  <PresentationFormat>Breedbeeld</PresentationFormat>
  <Paragraphs>43</Paragraphs>
  <Slides>10</Slides>
  <Notes>0</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10</vt:i4>
      </vt:variant>
    </vt:vector>
  </HeadingPairs>
  <TitlesOfParts>
    <vt:vector size="16" baseType="lpstr">
      <vt:lpstr>Arial</vt:lpstr>
      <vt:lpstr>Calibri</vt:lpstr>
      <vt:lpstr>Calibri Light</vt:lpstr>
      <vt:lpstr>Diavlo Bold</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Amadeus Lyceum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Els van Barneveld</dc:creator>
  <cp:lastModifiedBy>Jan Wannink</cp:lastModifiedBy>
  <cp:revision>27</cp:revision>
  <dcterms:created xsi:type="dcterms:W3CDTF">2016-06-09T13:39:32Z</dcterms:created>
  <dcterms:modified xsi:type="dcterms:W3CDTF">2016-11-17T08:52:47Z</dcterms:modified>
</cp:coreProperties>
</file>